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66" r:id="rId3"/>
    <p:sldId id="367" r:id="rId4"/>
    <p:sldId id="369" r:id="rId5"/>
    <p:sldId id="365" r:id="rId6"/>
    <p:sldId id="344" r:id="rId7"/>
    <p:sldId id="313" r:id="rId8"/>
    <p:sldId id="318" r:id="rId9"/>
    <p:sldId id="370" r:id="rId10"/>
    <p:sldId id="364" r:id="rId11"/>
    <p:sldId id="260" r:id="rId12"/>
    <p:sldId id="264" r:id="rId13"/>
    <p:sldId id="368" r:id="rId14"/>
    <p:sldId id="262" r:id="rId15"/>
    <p:sldId id="263" r:id="rId16"/>
    <p:sldId id="371" r:id="rId17"/>
    <p:sldId id="269" r:id="rId18"/>
    <p:sldId id="363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D01275-6A23-4DF9-81AF-FEC1BC5EF80C}" v="6" dt="2025-01-10T02:51:58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8745" autoAdjust="0"/>
  </p:normalViewPr>
  <p:slideViewPr>
    <p:cSldViewPr snapToGrid="0">
      <p:cViewPr varScale="1">
        <p:scale>
          <a:sx n="53" d="100"/>
          <a:sy n="53" d="100"/>
        </p:scale>
        <p:origin x="5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AA868-1028-44BE-BB0E-B84982F9E21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F4747-9C17-476C-ADDE-36ABE0686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7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Hybrid vegetable seed production relies on isolation between fields</a:t>
            </a:r>
          </a:p>
          <a:p>
            <a:r>
              <a:rPr lang="en-US" dirty="0"/>
              <a:t>Also requires pollination, generally by honey bees</a:t>
            </a:r>
          </a:p>
          <a:p>
            <a:r>
              <a:rPr lang="en-US" dirty="0"/>
              <a:t>To preserve isolation, growers in the Columbia basin in Washington currently work together to plan out who will grow what where, maintaining at least 2 miles between fields of different varieties of the same crop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F4747-9C17-476C-ADDE-36ABE0686B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1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Bees will generally stay within 2-3 km of the hive under natural conditions</a:t>
            </a:r>
          </a:p>
          <a:p>
            <a:r>
              <a:rPr lang="en-US" dirty="0"/>
              <a:t>But when forage is scarce they will fly up to 9.5km in search of food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F4747-9C17-476C-ADDE-36ABE0686B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0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Bees are </a:t>
            </a:r>
            <a:r>
              <a:rPr lang="en-US" dirty="0" err="1"/>
              <a:t>polylectic</a:t>
            </a:r>
            <a:endParaRPr lang="en-US" dirty="0"/>
          </a:p>
          <a:p>
            <a:r>
              <a:rPr lang="en-US" dirty="0"/>
              <a:t>Vegetable seed pollination is a monoculture</a:t>
            </a:r>
          </a:p>
          <a:p>
            <a:r>
              <a:rPr lang="en-US" dirty="0"/>
              <a:t>Less than half of each hybrid field produces pollen (Gaffney et al. 2011)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F4747-9C17-476C-ADDE-36ABE0686B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5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F4747-9C17-476C-ADDE-36ABE0686B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8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beginning of pollination, the non carrot pollen was largely asparagus, by the end of pollination it was largely corn</a:t>
            </a:r>
          </a:p>
          <a:p>
            <a:r>
              <a:rPr lang="en-US" dirty="0"/>
              <a:t>Nearest asparagus field was approximately 4.5 miles from the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F4747-9C17-476C-ADDE-36ABE0686B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3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CACE-CA79-41E6-AA22-D6033E32A3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17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D05CA-CE23-E59B-DA88-1ED14CDCC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BB3270-A58C-91BA-57BA-D9C242DFD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70780-1382-07A6-41E3-5013C92B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4071-A43F-E0BB-C386-6D22E9B8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5A179-0FA0-A330-38DF-F7ACDA8C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9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B269-B5DC-B7F0-6518-B48D19A15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43D70-AE43-298F-4FD5-213C059C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EDC3B-E855-47F5-9939-13858568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B3228-2AE4-0642-E141-EC1984A5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44705-6C29-42D9-57A5-260045A0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1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831927-2F6C-6409-FF84-799EC09D8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6D4D1-B935-2779-7D37-7FECFF343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31BEE-9FA1-1498-2EA7-58B7233F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E9AAE-D55B-6D37-1365-02769F67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8765B-09A9-AE9B-CFE6-ABA721B6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2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43340-564E-647F-DC0A-6833BC859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0F35C-47F5-40D4-EC8F-F11BF311D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E4D0C-9BF8-C82C-3281-4D6EC845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71013-60F8-5B46-EEEA-721EE657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DF9FA-FA09-3210-0EB3-85FED452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4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C058-BEEB-BAF8-992B-80394FB4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BE2C2-CC37-DFE6-D7BA-1F93A0835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06F9-EF60-C385-A9C7-6327D05F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38446-4B3C-FCBE-4F86-95CB68F9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68958-5C4E-F69D-FAEE-7C4CA88A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6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25C60-FC96-6447-3910-3C09FA2E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170C0-E6B4-17D0-6A49-FCF707FC5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5CD54-F270-A3C1-4AB3-D7565C300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1FBDB-3340-C005-267D-E72CDDCEC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69825-A725-3E70-778E-1DAA2943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AC08D-0C1D-4977-F31D-F2933CAA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9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FCF4-316B-12A5-8AF4-0986E3BB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AD0FD-A2D6-FAAD-CDAE-375B56A94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7D163-1A3A-61BB-C528-5A65D7F48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A9150-263E-2729-AA3D-107562251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07D53-7AB2-1DFE-2F9D-13902514B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C1B65C-676F-2E0B-3A73-7578ED5F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62194F-8FC7-38C7-FE16-FAA5843D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B8070F-17B7-554A-7015-6560B41E2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6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905B-BBB2-601F-2D0D-AEB72FA3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27F8F-F6D8-3125-A1D8-A903CA95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EF8BC-27E2-C8CF-8C83-40D7AF56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9436F-A73B-7081-71EF-566059B9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F89604-EF3D-5625-A8B1-D3492A08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5FAD9-F9A0-0C79-BD91-B820A5C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2CC91-B743-85FC-5BB8-4C9D9F38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0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7B6C-AF1C-ECE3-DFD5-E2210449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F7515-BD3A-3FCC-93A0-DF1C1346E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45874-E3FA-743D-22A4-09E71F5B7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96DD5-2D6B-ED08-85AE-406A6316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20E86-2F27-3E60-DB67-6BAEDD4F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1D69D-A5D0-63D4-0E1C-C12D9429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2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47A4-A83A-C686-93CC-89AB54DD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54D05-5AAC-B557-6565-66AFE9A9B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F44D9-5ADC-A5CB-186C-01320E8F7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757AD-2863-10C0-3D7B-8818F3AF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266A8-1E88-D4BC-45F0-BA2EFAA6A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EB54E-9121-1F7D-6155-51C32765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1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97495-20F9-4DBD-73FD-B5888D8FC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9E305-F834-5590-6CBC-95C6BFD3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4A378-8EB7-A026-7E7C-62D1B3C3E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F2B54-CB87-4D64-B458-38065680C1F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3B9F1-0A39-7046-1FFF-071156ACF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F2574-43D9-D6E6-B8E3-93326F1E7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5AFE7-AA9F-450C-948F-55AA84B9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9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11/j.1365-3032.1981.tb00658.x" TargetMode="External"/><Relationship Id="rId13" Type="http://schemas.openxmlformats.org/officeDocument/2006/relationships/hyperlink" Target="https://s3.wp.wsu.edu/uploads/sites/2082/2021/03/2021-CBSFRA-Seed-Field-Isolation-Packet.pdf" TargetMode="External"/><Relationship Id="rId3" Type="http://schemas.openxmlformats.org/officeDocument/2006/relationships/hyperlink" Target="https://doi.org/10.1242/bio.20121099" TargetMode="External"/><Relationship Id="rId7" Type="http://schemas.openxmlformats.org/officeDocument/2006/relationships/hyperlink" Target="https://doi.org/10.1007/s00265-016-2067-5" TargetMode="External"/><Relationship Id="rId12" Type="http://schemas.openxmlformats.org/officeDocument/2006/relationships/hyperlink" Target="https://doi.org/10.2307/1940121" TargetMode="External"/><Relationship Id="rId2" Type="http://schemas.openxmlformats.org/officeDocument/2006/relationships/hyperlink" Target="https://doi.org/10.1093/jee/toad2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0/01140671.1994.9513858" TargetMode="External"/><Relationship Id="rId11" Type="http://schemas.openxmlformats.org/officeDocument/2006/relationships/hyperlink" Target="https://doi.org/10.1007/BF00292101" TargetMode="External"/><Relationship Id="rId5" Type="http://schemas.openxmlformats.org/officeDocument/2006/relationships/hyperlink" Target="https://doi.org/10.1080/03015521.1986.10426125" TargetMode="External"/><Relationship Id="rId10" Type="http://schemas.openxmlformats.org/officeDocument/2006/relationships/hyperlink" Target="https://doi.org/10.1007/BF00295707" TargetMode="External"/><Relationship Id="rId4" Type="http://schemas.openxmlformats.org/officeDocument/2006/relationships/hyperlink" Target="https://doi.org/10.1080/01140671.2010.526619" TargetMode="External"/><Relationship Id="rId9" Type="http://schemas.openxmlformats.org/officeDocument/2006/relationships/hyperlink" Target="https://doi.org/10.1016/j.anbehav.2019.01.016" TargetMode="External"/><Relationship Id="rId14" Type="http://schemas.openxmlformats.org/officeDocument/2006/relationships/hyperlink" Target="https://doi.org/10.1007/s00265-017-2394-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gmanriley.com/" TargetMode="External"/><Relationship Id="rId5" Type="http://schemas.openxmlformats.org/officeDocument/2006/relationships/hyperlink" Target="http://www.linkedin.com/in/rileymreed" TargetMode="External"/><Relationship Id="rId4" Type="http://schemas.openxmlformats.org/officeDocument/2006/relationships/hyperlink" Target="mailto:Riley.reed@ws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eld of green plants&#10;&#10;Description automatically generated">
            <a:extLst>
              <a:ext uri="{FF2B5EF4-FFF2-40B4-BE49-F238E27FC236}">
                <a16:creationId xmlns:a16="http://schemas.microsoft.com/office/drawing/2014/main" id="{CE66F2CC-2848-C762-A77C-91E0093EB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D29E58-26A8-7615-A42E-0C5D3021B5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impact of supplemental feeding on honey bee foraging habits in carrot seed.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B24D6A-3AF6-D598-7104-589B1D7173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Riley Reed &amp; Brandon Hopkins</a:t>
            </a:r>
          </a:p>
        </p:txBody>
      </p:sp>
    </p:spTree>
    <p:extLst>
      <p:ext uri="{BB962C8B-B14F-4D97-AF65-F5344CB8AC3E}">
        <p14:creationId xmlns:p14="http://schemas.microsoft.com/office/powerpoint/2010/main" val="46378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B73E9-07DC-3E80-1EDE-6530A30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during carrot pollination did not significantly impact pollen diversity.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94BB1-1303-1B92-6009-296291F3C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652" y="1774840"/>
            <a:ext cx="8360348" cy="5121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2791F4-2F65-3A22-DBFD-74DC4E3DCB20}"/>
              </a:ext>
            </a:extLst>
          </p:cNvPr>
          <p:cNvSpPr txBox="1"/>
          <p:nvPr/>
        </p:nvSpPr>
        <p:spPr>
          <a:xfrm>
            <a:off x="8805902" y="3596128"/>
            <a:ext cx="968188" cy="1164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Carrot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Corn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D6C7E-F06C-75B8-A300-9F24E6CA2F16}"/>
              </a:ext>
            </a:extLst>
          </p:cNvPr>
          <p:cNvSpPr txBox="1"/>
          <p:nvPr/>
        </p:nvSpPr>
        <p:spPr>
          <a:xfrm>
            <a:off x="8366631" y="3085268"/>
            <a:ext cx="2008949" cy="5930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Pollen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3FB62-5E7E-20B6-D74D-3D4B0D16DC0D}"/>
              </a:ext>
            </a:extLst>
          </p:cNvPr>
          <p:cNvSpPr txBox="1"/>
          <p:nvPr/>
        </p:nvSpPr>
        <p:spPr>
          <a:xfrm>
            <a:off x="3559629" y="4452257"/>
            <a:ext cx="34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CA1D82-42AB-8A38-CC19-A796ACADD1C9}"/>
              </a:ext>
            </a:extLst>
          </p:cNvPr>
          <p:cNvSpPr txBox="1"/>
          <p:nvPr/>
        </p:nvSpPr>
        <p:spPr>
          <a:xfrm>
            <a:off x="4136570" y="1774840"/>
            <a:ext cx="34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EE97F1-2ACD-B1B2-34C4-382240D686C3}"/>
              </a:ext>
            </a:extLst>
          </p:cNvPr>
          <p:cNvSpPr txBox="1"/>
          <p:nvPr/>
        </p:nvSpPr>
        <p:spPr>
          <a:xfrm>
            <a:off x="4724401" y="3135555"/>
            <a:ext cx="34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E806B-E09F-974A-6865-63EEFCF8B6FB}"/>
              </a:ext>
            </a:extLst>
          </p:cNvPr>
          <p:cNvSpPr txBox="1"/>
          <p:nvPr/>
        </p:nvSpPr>
        <p:spPr>
          <a:xfrm>
            <a:off x="5910940" y="3745157"/>
            <a:ext cx="34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C89EA2-8C54-219D-8E60-EF366F3128FA}"/>
              </a:ext>
            </a:extLst>
          </p:cNvPr>
          <p:cNvSpPr txBox="1"/>
          <p:nvPr/>
        </p:nvSpPr>
        <p:spPr>
          <a:xfrm>
            <a:off x="7031531" y="3509038"/>
            <a:ext cx="44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5F9C0-B8DE-B3B6-1616-6D84D56EFA64}"/>
              </a:ext>
            </a:extLst>
          </p:cNvPr>
          <p:cNvSpPr txBox="1"/>
          <p:nvPr/>
        </p:nvSpPr>
        <p:spPr>
          <a:xfrm>
            <a:off x="6487888" y="1927240"/>
            <a:ext cx="34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8320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C0DA1-2E89-1FB1-E8D2-CF2797C4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2024, feeding began during almond pollination.</a:t>
            </a:r>
          </a:p>
        </p:txBody>
      </p:sp>
      <p:pic>
        <p:nvPicPr>
          <p:cNvPr id="5" name="Content Placeholder 4" descr="A window on a wooden surface&#10;&#10;Description automatically generated with medium confidence">
            <a:extLst>
              <a:ext uri="{FF2B5EF4-FFF2-40B4-BE49-F238E27FC236}">
                <a16:creationId xmlns:a16="http://schemas.microsoft.com/office/drawing/2014/main" id="{2D2CBC69-5577-A67E-6459-D4743D178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12425" r="38756" b="11097"/>
          <a:stretch/>
        </p:blipFill>
        <p:spPr>
          <a:xfrm rot="10800000">
            <a:off x="449704" y="1738856"/>
            <a:ext cx="4122295" cy="47417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51967-FEC7-A8BA-C29C-76A9D0F97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10" t="34411" r="24044" b="21811"/>
          <a:stretch/>
        </p:blipFill>
        <p:spPr>
          <a:xfrm>
            <a:off x="5974209" y="1289156"/>
            <a:ext cx="5051687" cy="3002289"/>
          </a:xfrm>
          <a:prstGeom prst="rect">
            <a:avLst/>
          </a:prstGeom>
        </p:spPr>
      </p:pic>
      <p:pic>
        <p:nvPicPr>
          <p:cNvPr id="9" name="Picture 8" descr="A bee hive with many bees on it&#10;&#10;Description automatically generated with medium confidence">
            <a:extLst>
              <a:ext uri="{FF2B5EF4-FFF2-40B4-BE49-F238E27FC236}">
                <a16:creationId xmlns:a16="http://schemas.microsoft.com/office/drawing/2014/main" id="{32F38381-E60D-9A80-A94E-41F5A4DC4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b="58525"/>
          <a:stretch/>
        </p:blipFill>
        <p:spPr>
          <a:xfrm>
            <a:off x="5525754" y="4606234"/>
            <a:ext cx="6167202" cy="21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6715ED4D-CBEF-D9FF-B721-0836307E4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 b="6096"/>
          <a:stretch/>
        </p:blipFill>
        <p:spPr>
          <a:xfrm>
            <a:off x="457639" y="1905000"/>
            <a:ext cx="12599289" cy="4952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B5E17F-4E85-BFCC-153A-3276E064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had no significant impact on activity.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CAC2B-9E33-2A4D-65E1-B693209F5D21}"/>
              </a:ext>
            </a:extLst>
          </p:cNvPr>
          <p:cNvSpPr txBox="1"/>
          <p:nvPr/>
        </p:nvSpPr>
        <p:spPr>
          <a:xfrm>
            <a:off x="9525000" y="1989158"/>
            <a:ext cx="172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Fed</a:t>
            </a:r>
          </a:p>
          <a:p>
            <a:endParaRPr lang="en-US" dirty="0"/>
          </a:p>
          <a:p>
            <a:r>
              <a:rPr lang="en-US" dirty="0"/>
              <a:t>          Unfed</a:t>
            </a:r>
          </a:p>
        </p:txBody>
      </p:sp>
      <p:pic>
        <p:nvPicPr>
          <p:cNvPr id="19" name="Content Placeholder 16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FF1C0DAF-6ADA-9C23-8BF3-7F177F437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82045" b="91826"/>
          <a:stretch/>
        </p:blipFill>
        <p:spPr>
          <a:xfrm rot="16200000">
            <a:off x="-228704" y="3773138"/>
            <a:ext cx="1699711" cy="436761"/>
          </a:xfrm>
          <a:prstGeom prst="rect">
            <a:avLst/>
          </a:prstGeom>
        </p:spPr>
      </p:pic>
      <p:pic>
        <p:nvPicPr>
          <p:cNvPr id="20" name="Content Placeholder 16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7B22C21D-8B4D-9DAD-46BB-B56D59076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93820" r="94810"/>
          <a:stretch/>
        </p:blipFill>
        <p:spPr>
          <a:xfrm>
            <a:off x="9524999" y="2582287"/>
            <a:ext cx="465855" cy="330201"/>
          </a:xfrm>
          <a:prstGeom prst="rect">
            <a:avLst/>
          </a:prstGeom>
        </p:spPr>
      </p:pic>
      <p:pic>
        <p:nvPicPr>
          <p:cNvPr id="21" name="Content Placeholder 16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7C1B4D90-4664-FB90-F8E5-604E246DC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8" t="93435" r="53994" b="385"/>
          <a:stretch/>
        </p:blipFill>
        <p:spPr>
          <a:xfrm>
            <a:off x="9525000" y="1986632"/>
            <a:ext cx="465855" cy="33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34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6AE9-8FF5-BB40-D1F2-C26F98BD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99" y="2766218"/>
            <a:ext cx="472440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design of our observation hives prevented us from recording waggle dances</a:t>
            </a:r>
          </a:p>
        </p:txBody>
      </p:sp>
      <p:pic>
        <p:nvPicPr>
          <p:cNvPr id="5" name="Picture 4" descr="A red box in a wooden box&#10;&#10;Description automatically generated">
            <a:extLst>
              <a:ext uri="{FF2B5EF4-FFF2-40B4-BE49-F238E27FC236}">
                <a16:creationId xmlns:a16="http://schemas.microsoft.com/office/drawing/2014/main" id="{FB91D8AF-D32E-BE2B-C7E7-EC2A98EF1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32827" r="44726" b="12320"/>
          <a:stretch/>
        </p:blipFill>
        <p:spPr>
          <a:xfrm rot="10800000">
            <a:off x="5988149" y="0"/>
            <a:ext cx="6203851" cy="6858000"/>
          </a:xfrm>
          <a:prstGeom prst="rect">
            <a:avLst/>
          </a:prstGeom>
        </p:spPr>
      </p:pic>
      <p:pic>
        <p:nvPicPr>
          <p:cNvPr id="2050" name="Picture 2" descr="Angry Bees Stock Illustrations – 144 Angry Bees Stock ...">
            <a:extLst>
              <a:ext uri="{FF2B5EF4-FFF2-40B4-BE49-F238E27FC236}">
                <a16:creationId xmlns:a16="http://schemas.microsoft.com/office/drawing/2014/main" id="{72A251A8-D771-58AE-8EED-61ECC1E4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55" y="0"/>
            <a:ext cx="3779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71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90148-C76C-DC55-5197-743121556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had no significant effect on the amount of pollen collected by colonies.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0D7C9A-BF99-1D25-8F99-5C0FF1126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9663"/>
          <a:stretch/>
        </p:blipFill>
        <p:spPr>
          <a:xfrm>
            <a:off x="2707597" y="1690688"/>
            <a:ext cx="677680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86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1FD4-7ED3-0396-6608-BF636B221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had no significant impact on the diversity of pollen collected by foragers.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3062D-9F28-6F84-BC04-5513B552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940"/>
          <a:stretch/>
        </p:blipFill>
        <p:spPr>
          <a:xfrm>
            <a:off x="2621312" y="1540844"/>
            <a:ext cx="6949376" cy="53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600A4-F49B-4101-4339-3EE6C20F1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2EEA887-CDA9-5A93-7C9C-3C12F72B9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02" y="1797624"/>
            <a:ext cx="7666187" cy="4312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1A206-7863-BF50-F40D-A235D162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In-hive feeding did not decrease foraging distance, but increasing food stores might.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3B40C-8AFF-102D-FCB5-49EA1C354B02}"/>
              </a:ext>
            </a:extLst>
          </p:cNvPr>
          <p:cNvSpPr txBox="1"/>
          <p:nvPr/>
        </p:nvSpPr>
        <p:spPr>
          <a:xfrm>
            <a:off x="9411128" y="6200487"/>
            <a:ext cx="2780872" cy="584775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ea typeface="Times New Roman" panose="02020603050405020304" pitchFamily="18" charset="0"/>
              </a:rPr>
              <a:t>(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Chabert et al., 2024; Seeley 1986, Seeley 1989)</a:t>
            </a:r>
            <a:endParaRPr lang="en-US" sz="1600" dirty="0"/>
          </a:p>
        </p:txBody>
      </p:sp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14FCA3A-3AB2-B9D5-2EB6-921CC8A4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291" y="1839188"/>
            <a:ext cx="7666186" cy="4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39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75F120-A3D4-90CB-39F9-F34875C0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79" y="2398243"/>
            <a:ext cx="2178913" cy="4357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2400E-E5B3-5FF3-F44E-F3E61F98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21DB7-8453-C65A-9C72-6BA9F5390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95" y="80959"/>
            <a:ext cx="2490928" cy="2668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D3051-046B-0BFC-3FFD-EA31A1DB9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4128308"/>
            <a:ext cx="5649191" cy="1556666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537C5803-A896-318A-8BC7-8802C01EE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3" t="10759" r="11687" b="29849"/>
          <a:stretch/>
        </p:blipFill>
        <p:spPr bwMode="auto">
          <a:xfrm>
            <a:off x="219498" y="114203"/>
            <a:ext cx="2617174" cy="26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DA1232-4FFF-D817-C0A9-70EFC4975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731" y="80959"/>
            <a:ext cx="1762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103D1-555F-4922-7683-78A4ED1082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72" t="2148" r="-517" b="21207"/>
          <a:stretch/>
        </p:blipFill>
        <p:spPr>
          <a:xfrm>
            <a:off x="3058335" y="114203"/>
            <a:ext cx="1980299" cy="26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93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02E3-D739-192A-DE85-3F6B1043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7"/>
            <a:ext cx="10515600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48C01-7B6C-675A-E170-ECD64C6FE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723"/>
            <a:ext cx="10515600" cy="4351338"/>
          </a:xfrm>
        </p:spPr>
        <p:txBody>
          <a:bodyPr>
            <a:noAutofit/>
          </a:bodyPr>
          <a:lstStyle/>
          <a:p>
            <a:r>
              <a:rPr lang="en-US" sz="1100" dirty="0">
                <a:effectLst/>
              </a:rPr>
              <a:t>Chabert, S., Morison, N., </a:t>
            </a:r>
            <a:r>
              <a:rPr lang="en-US" sz="1100" dirty="0" err="1">
                <a:effectLst/>
              </a:rPr>
              <a:t>Buffière</a:t>
            </a:r>
            <a:r>
              <a:rPr lang="en-US" sz="1100" dirty="0">
                <a:effectLst/>
              </a:rPr>
              <a:t>, M.-J., </a:t>
            </a:r>
            <a:r>
              <a:rPr lang="en-US" sz="1100" dirty="0" err="1">
                <a:effectLst/>
              </a:rPr>
              <a:t>Guilbaud</a:t>
            </a:r>
            <a:r>
              <a:rPr lang="en-US" sz="1100" dirty="0">
                <a:effectLst/>
              </a:rPr>
              <a:t>, L., </a:t>
            </a:r>
            <a:r>
              <a:rPr lang="en-US" sz="1100" dirty="0" err="1">
                <a:effectLst/>
              </a:rPr>
              <a:t>Pleindoux</a:t>
            </a:r>
            <a:r>
              <a:rPr lang="en-US" sz="1100" dirty="0">
                <a:effectLst/>
              </a:rPr>
              <a:t>, C., de </a:t>
            </a:r>
            <a:r>
              <a:rPr lang="en-US" sz="1100" dirty="0" err="1">
                <a:effectLst/>
              </a:rPr>
              <a:t>Premorel</a:t>
            </a:r>
            <a:r>
              <a:rPr lang="en-US" sz="1100" dirty="0">
                <a:effectLst/>
              </a:rPr>
              <a:t>, G., Royer, P., </a:t>
            </a:r>
            <a:r>
              <a:rPr lang="en-US" sz="1100" dirty="0" err="1">
                <a:effectLst/>
              </a:rPr>
              <a:t>Harruis</a:t>
            </a:r>
            <a:r>
              <a:rPr lang="en-US" sz="1100" dirty="0">
                <a:effectLst/>
              </a:rPr>
              <a:t>, M., &amp; </a:t>
            </a:r>
            <a:r>
              <a:rPr lang="en-US" sz="1100" dirty="0" err="1">
                <a:effectLst/>
              </a:rPr>
              <a:t>Vaissière</a:t>
            </a:r>
            <a:r>
              <a:rPr lang="en-US" sz="1100" dirty="0">
                <a:effectLst/>
              </a:rPr>
              <a:t>, B. E. (2024). Supplementing honey bee (Hymenoptera: Apidae) colonies with pollen increases their pollinating activity on </a:t>
            </a:r>
            <a:r>
              <a:rPr lang="en-US" sz="1100" dirty="0" err="1">
                <a:effectLst/>
              </a:rPr>
              <a:t>nectariferous</a:t>
            </a:r>
            <a:r>
              <a:rPr lang="en-US" sz="1100" dirty="0">
                <a:effectLst/>
              </a:rPr>
              <a:t> crops with anthers isolated from stigmas. </a:t>
            </a:r>
            <a:r>
              <a:rPr lang="en-US" sz="1100" i="1" dirty="0">
                <a:effectLst/>
              </a:rPr>
              <a:t>Journal of Economic Entomology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117</a:t>
            </a:r>
            <a:r>
              <a:rPr lang="en-US" sz="1100" dirty="0">
                <a:effectLst/>
              </a:rPr>
              <a:t>(1), 43–57. </a:t>
            </a:r>
            <a:r>
              <a:rPr lang="en-US" sz="1100" dirty="0">
                <a:effectLst/>
                <a:hlinkClick r:id="rId2"/>
              </a:rPr>
              <a:t>https://doi.org/10.1093/jee/toad222</a:t>
            </a:r>
            <a:endParaRPr lang="en-US" sz="1100" dirty="0">
              <a:effectLst/>
            </a:endParaRPr>
          </a:p>
          <a:p>
            <a:r>
              <a:rPr lang="en-US" sz="1100" dirty="0" err="1">
                <a:effectLst/>
              </a:rPr>
              <a:t>Couvillon</a:t>
            </a:r>
            <a:r>
              <a:rPr lang="en-US" sz="1100" dirty="0">
                <a:effectLst/>
              </a:rPr>
              <a:t>, M. J., Riddell Pearce, F. C., Harris-Jones, E. L., Kuepfer, A. M., Mackenzie-Smith, S. J., Rozario, L. A., </a:t>
            </a:r>
            <a:r>
              <a:rPr lang="en-US" sz="1100" dirty="0" err="1">
                <a:effectLst/>
              </a:rPr>
              <a:t>Schürch</a:t>
            </a:r>
            <a:r>
              <a:rPr lang="en-US" sz="1100" dirty="0">
                <a:effectLst/>
              </a:rPr>
              <a:t>, R., &amp; </a:t>
            </a:r>
            <a:r>
              <a:rPr lang="en-US" sz="1100" dirty="0" err="1">
                <a:effectLst/>
              </a:rPr>
              <a:t>Ratnieks</a:t>
            </a:r>
            <a:r>
              <a:rPr lang="en-US" sz="1100" dirty="0">
                <a:effectLst/>
              </a:rPr>
              <a:t>, F. L. W. (2012). Intra-dance variation among waggle runs and the design of efficient protocols for honey bee dance decoding. </a:t>
            </a:r>
            <a:r>
              <a:rPr lang="en-US" sz="1100" i="1" dirty="0">
                <a:effectLst/>
              </a:rPr>
              <a:t>Biology Open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</a:t>
            </a:r>
            <a:r>
              <a:rPr lang="en-US" sz="1100" dirty="0">
                <a:effectLst/>
              </a:rPr>
              <a:t>(5), Article 5. </a:t>
            </a:r>
            <a:r>
              <a:rPr lang="en-US" sz="1100" dirty="0">
                <a:effectLst/>
                <a:hlinkClick r:id="rId3"/>
              </a:rPr>
              <a:t>https://doi.org/10.1242/bio.20121099</a:t>
            </a:r>
            <a:endParaRPr lang="en-US" sz="1100" dirty="0"/>
          </a:p>
          <a:p>
            <a:r>
              <a:rPr lang="en-US" sz="1100" dirty="0">
                <a:effectLst/>
              </a:rPr>
              <a:t>Gaffney, A., Allen, G. R., &amp; Brown, P. H. (2011). Insect visitation to flowering hybrid carrot seed crops. </a:t>
            </a:r>
            <a:r>
              <a:rPr lang="en-US" sz="1100" i="1" dirty="0">
                <a:effectLst/>
              </a:rPr>
              <a:t>New Zealand Journal of Crop and Horticultural Science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39</a:t>
            </a:r>
            <a:r>
              <a:rPr lang="en-US" sz="1100" dirty="0">
                <a:effectLst/>
              </a:rPr>
              <a:t>(2), Article 2. </a:t>
            </a:r>
            <a:r>
              <a:rPr lang="en-US" sz="1100" dirty="0">
                <a:effectLst/>
                <a:hlinkClick r:id="rId4"/>
              </a:rPr>
              <a:t>https://doi.org/10.1080/01140671.2010.526619</a:t>
            </a:r>
            <a:endParaRPr lang="en-US" sz="1100" dirty="0">
              <a:effectLst/>
            </a:endParaRPr>
          </a:p>
          <a:p>
            <a:r>
              <a:rPr lang="en-US" sz="1100" dirty="0">
                <a:effectLst/>
              </a:rPr>
              <a:t>Goodwin, R. M. (1986). Increased kiwifruit pollen collection after feeding sugar syrup to honey bees within their hive. </a:t>
            </a:r>
            <a:r>
              <a:rPr lang="en-US" sz="1100" i="1" dirty="0">
                <a:effectLst/>
              </a:rPr>
              <a:t>New Zealand Journal of Experimental Agriculture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14</a:t>
            </a:r>
            <a:r>
              <a:rPr lang="en-US" sz="1100" dirty="0">
                <a:effectLst/>
              </a:rPr>
              <a:t>(1), Article 1. </a:t>
            </a:r>
            <a:r>
              <a:rPr lang="en-US" sz="1100" dirty="0">
                <a:effectLst/>
                <a:hlinkClick r:id="rId5"/>
              </a:rPr>
              <a:t>https://doi.org/10.1080/03015521.1986.10426125</a:t>
            </a:r>
            <a:endParaRPr lang="en-US" sz="1100" dirty="0">
              <a:effectLst/>
            </a:endParaRPr>
          </a:p>
          <a:p>
            <a:r>
              <a:rPr lang="en-US" sz="1100" dirty="0">
                <a:effectLst/>
              </a:rPr>
              <a:t>Goodwin, R. M., Houten, A. T., &amp; Perry, J. H. (1994). Effect of feeding pollen substitutes to honey bee colonies used for kiwifruit pollination and honey production. </a:t>
            </a:r>
            <a:r>
              <a:rPr lang="en-US" sz="1100" i="1" dirty="0">
                <a:effectLst/>
              </a:rPr>
              <a:t>New Zealand Journal of Crop and Horticultural Science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22</a:t>
            </a:r>
            <a:r>
              <a:rPr lang="en-US" sz="1100" dirty="0">
                <a:effectLst/>
              </a:rPr>
              <a:t>(4), Article 4. </a:t>
            </a:r>
            <a:r>
              <a:rPr lang="en-US" sz="1100" dirty="0">
                <a:effectLst/>
                <a:hlinkClick r:id="rId6"/>
              </a:rPr>
              <a:t>https://doi.org/10.1080/01140671.1994.9513858</a:t>
            </a:r>
            <a:endParaRPr lang="en-US" sz="1100" dirty="0">
              <a:effectLst/>
            </a:endParaRPr>
          </a:p>
          <a:p>
            <a:r>
              <a:rPr lang="en-US" sz="1100" dirty="0" err="1">
                <a:effectLst/>
              </a:rPr>
              <a:t>Hendriksma</a:t>
            </a:r>
            <a:r>
              <a:rPr lang="en-US" sz="1100" dirty="0">
                <a:effectLst/>
              </a:rPr>
              <a:t>, H. P., &amp; Shafir, S. (2016). Honey bee foragers balance colony nutritional deficiencies. </a:t>
            </a:r>
            <a:r>
              <a:rPr lang="en-US" sz="1100" i="1" dirty="0">
                <a:effectLst/>
              </a:rPr>
              <a:t>Behavioral Ecology and Sociobiology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70</a:t>
            </a:r>
            <a:r>
              <a:rPr lang="en-US" sz="1100" dirty="0">
                <a:effectLst/>
              </a:rPr>
              <a:t>(4), Article 4. </a:t>
            </a:r>
            <a:r>
              <a:rPr lang="en-US" sz="1100" dirty="0">
                <a:effectLst/>
                <a:hlinkClick r:id="rId7"/>
              </a:rPr>
              <a:t>https://doi.org/10.1007/s00265-016-2067-5</a:t>
            </a:r>
            <a:endParaRPr lang="en-US" sz="1100" dirty="0">
              <a:effectLst/>
            </a:endParaRPr>
          </a:p>
          <a:p>
            <a:r>
              <a:rPr lang="en-US" sz="1100" dirty="0">
                <a:effectLst/>
              </a:rPr>
              <a:t>Marden, J. H., &amp; Waddington, K. D. (1981). Floral choices by honeybees in relation to the relative distances to flowers. </a:t>
            </a:r>
            <a:r>
              <a:rPr lang="en-US" sz="1100" i="1" dirty="0">
                <a:effectLst/>
              </a:rPr>
              <a:t>Physiological Entomology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6</a:t>
            </a:r>
            <a:r>
              <a:rPr lang="en-US" sz="1100" dirty="0">
                <a:effectLst/>
              </a:rPr>
              <a:t>(4), Article 4. </a:t>
            </a:r>
            <a:r>
              <a:rPr lang="en-US" sz="1100" dirty="0">
                <a:effectLst/>
                <a:hlinkClick r:id="rId8"/>
              </a:rPr>
              <a:t>https://doi.org/10.1111/j.1365-3032.1981.tb00658.x</a:t>
            </a:r>
            <a:endParaRPr lang="en-US" sz="1100" dirty="0">
              <a:effectLst/>
            </a:endParaRPr>
          </a:p>
          <a:p>
            <a:r>
              <a:rPr lang="en-US" sz="1100" dirty="0" err="1">
                <a:effectLst/>
              </a:rPr>
              <a:t>Schürch</a:t>
            </a:r>
            <a:r>
              <a:rPr lang="en-US" sz="1100" dirty="0">
                <a:effectLst/>
              </a:rPr>
              <a:t>, R., Zwirner, K., </a:t>
            </a:r>
            <a:r>
              <a:rPr lang="en-US" sz="1100" dirty="0" err="1">
                <a:effectLst/>
              </a:rPr>
              <a:t>Yambrick</a:t>
            </a:r>
            <a:r>
              <a:rPr lang="en-US" sz="1100" dirty="0">
                <a:effectLst/>
              </a:rPr>
              <a:t>, B. J., </a:t>
            </a:r>
            <a:r>
              <a:rPr lang="en-US" sz="1100" dirty="0" err="1">
                <a:effectLst/>
              </a:rPr>
              <a:t>Pirault</a:t>
            </a:r>
            <a:r>
              <a:rPr lang="en-US" sz="1100" dirty="0">
                <a:effectLst/>
              </a:rPr>
              <a:t>, T., Wilson, J. M., &amp; </a:t>
            </a:r>
            <a:r>
              <a:rPr lang="en-US" sz="1100" dirty="0" err="1">
                <a:effectLst/>
              </a:rPr>
              <a:t>Couvillon</a:t>
            </a:r>
            <a:r>
              <a:rPr lang="en-US" sz="1100" dirty="0">
                <a:effectLst/>
              </a:rPr>
              <a:t>, M. J. (2019). Dismantling Babel: Creation of a universal calibration for honey bee waggle dance decoding. </a:t>
            </a:r>
            <a:r>
              <a:rPr lang="en-US" sz="1100" i="1" dirty="0">
                <a:effectLst/>
              </a:rPr>
              <a:t>Animal </a:t>
            </a:r>
            <a:r>
              <a:rPr lang="en-US" sz="1100" i="1" dirty="0" err="1">
                <a:effectLst/>
              </a:rPr>
              <a:t>Behaviour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150</a:t>
            </a:r>
            <a:r>
              <a:rPr lang="en-US" sz="1100" dirty="0">
                <a:effectLst/>
              </a:rPr>
              <a:t>, 139–145. </a:t>
            </a:r>
            <a:r>
              <a:rPr lang="en-US" sz="1100" dirty="0">
                <a:effectLst/>
                <a:hlinkClick r:id="rId9"/>
              </a:rPr>
              <a:t>https://doi.org/10.1016/j.anbehav.2019.01.016</a:t>
            </a:r>
            <a:endParaRPr lang="en-US" sz="1100" dirty="0">
              <a:effectLst/>
            </a:endParaRPr>
          </a:p>
          <a:p>
            <a:r>
              <a:rPr lang="en-US" sz="1100" dirty="0">
                <a:effectLst/>
              </a:rPr>
              <a:t>Seeley, T. D. (1986). Social foraging by honeybees: How colonies allocate foragers among patches of flowers. </a:t>
            </a:r>
            <a:r>
              <a:rPr lang="en-US" sz="1100" i="1" dirty="0">
                <a:effectLst/>
              </a:rPr>
              <a:t>Behavioral Ecology and Sociobiology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19</a:t>
            </a:r>
            <a:r>
              <a:rPr lang="en-US" sz="1100" dirty="0">
                <a:effectLst/>
              </a:rPr>
              <a:t>(5), 343–354. </a:t>
            </a:r>
            <a:r>
              <a:rPr lang="en-US" sz="1100" dirty="0">
                <a:effectLst/>
                <a:hlinkClick r:id="rId10"/>
              </a:rPr>
              <a:t>https://doi.org/10.1007/BF00295707</a:t>
            </a:r>
            <a:endParaRPr lang="en-US" sz="1100" dirty="0">
              <a:effectLst/>
            </a:endParaRPr>
          </a:p>
          <a:p>
            <a:r>
              <a:rPr lang="en-US" sz="1100" dirty="0">
                <a:effectLst/>
              </a:rPr>
              <a:t>Seeley, T. D. (1989). Social foraging in honey bees: How nectar foragers assess their colony’s nutritional status. </a:t>
            </a:r>
            <a:r>
              <a:rPr lang="en-US" sz="1100" i="1" dirty="0">
                <a:effectLst/>
              </a:rPr>
              <a:t>Behavioral Ecology and Sociobiology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24</a:t>
            </a:r>
            <a:r>
              <a:rPr lang="en-US" sz="1100" dirty="0">
                <a:effectLst/>
              </a:rPr>
              <a:t>(3), 181–199. </a:t>
            </a:r>
            <a:r>
              <a:rPr lang="en-US" sz="1100" dirty="0">
                <a:effectLst/>
                <a:hlinkClick r:id="rId11"/>
              </a:rPr>
              <a:t>https://doi.org/10.1007/BF00292101</a:t>
            </a:r>
            <a:endParaRPr lang="en-US" sz="1100" dirty="0">
              <a:effectLst/>
            </a:endParaRPr>
          </a:p>
          <a:p>
            <a:r>
              <a:rPr lang="en-US" sz="1100" dirty="0">
                <a:effectLst/>
              </a:rPr>
              <a:t>Visscher, P. K., &amp; Seeley, T. D. (1982). Foraging strategy of honeybee colonies in a temperate deciduous forest. </a:t>
            </a:r>
            <a:r>
              <a:rPr lang="en-US" sz="1100" i="1" dirty="0">
                <a:effectLst/>
              </a:rPr>
              <a:t>Ecology (Durham)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63</a:t>
            </a:r>
            <a:r>
              <a:rPr lang="en-US" sz="1100" dirty="0">
                <a:effectLst/>
              </a:rPr>
              <a:t>(6), Article 6. </a:t>
            </a:r>
            <a:r>
              <a:rPr lang="en-US" sz="1100" dirty="0">
                <a:effectLst/>
                <a:hlinkClick r:id="rId12"/>
              </a:rPr>
              <a:t>https://doi.org/10.2307/1940121</a:t>
            </a:r>
            <a:endParaRPr lang="en-US" sz="1100" dirty="0">
              <a:effectLst/>
            </a:endParaRPr>
          </a:p>
          <a:p>
            <a:r>
              <a:rPr lang="en-US" sz="1100" dirty="0" err="1">
                <a:effectLst/>
              </a:rPr>
              <a:t>Wohleb</a:t>
            </a:r>
            <a:r>
              <a:rPr lang="en-US" sz="1100" dirty="0">
                <a:effectLst/>
              </a:rPr>
              <a:t>, C. (2020, January 13). </a:t>
            </a:r>
            <a:r>
              <a:rPr lang="en-US" sz="1100" i="1" dirty="0">
                <a:effectLst/>
              </a:rPr>
              <a:t>Isolating Seed Fields in the Columbia Basin of Washington</a:t>
            </a:r>
            <a:r>
              <a:rPr lang="en-US" sz="1100" dirty="0">
                <a:effectLst/>
              </a:rPr>
              <a:t>. Columbia Basin Seed Field Representatives Association. </a:t>
            </a:r>
            <a:r>
              <a:rPr lang="en-US" sz="1100" dirty="0">
                <a:effectLst/>
                <a:hlinkClick r:id="rId13"/>
              </a:rPr>
              <a:t>https://s3.wp.wsu.edu/uploads/sites/2082/2021/03/2021-CBSFRA-Seed-Field-Isolation-Packet.pdf</a:t>
            </a:r>
            <a:endParaRPr lang="en-US" sz="1100" dirty="0">
              <a:effectLst/>
            </a:endParaRPr>
          </a:p>
          <a:p>
            <a:r>
              <a:rPr lang="en-US" sz="1100" dirty="0" err="1">
                <a:effectLst/>
              </a:rPr>
              <a:t>Zarchin</a:t>
            </a:r>
            <a:r>
              <a:rPr lang="en-US" sz="1100" dirty="0">
                <a:effectLst/>
              </a:rPr>
              <a:t>, S., Dag, A., Salomon, M., </a:t>
            </a:r>
            <a:r>
              <a:rPr lang="en-US" sz="1100" dirty="0" err="1">
                <a:effectLst/>
              </a:rPr>
              <a:t>Hendriksma</a:t>
            </a:r>
            <a:r>
              <a:rPr lang="en-US" sz="1100" dirty="0">
                <a:effectLst/>
              </a:rPr>
              <a:t>, H. P., &amp; Shafir, S. (2017). Honey bees dance faster for pollen that complements colony essential fatty acid deficiency. </a:t>
            </a:r>
            <a:r>
              <a:rPr lang="en-US" sz="1100" i="1" dirty="0">
                <a:effectLst/>
              </a:rPr>
              <a:t>Behavioral Ecology and Sociobiology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71</a:t>
            </a:r>
            <a:r>
              <a:rPr lang="en-US" sz="1100" dirty="0">
                <a:effectLst/>
              </a:rPr>
              <a:t>(12), Article 12. </a:t>
            </a:r>
            <a:r>
              <a:rPr lang="en-US" sz="1100" dirty="0">
                <a:effectLst/>
                <a:hlinkClick r:id="rId14"/>
              </a:rPr>
              <a:t>https://doi.org/10.1007/s00265-017-2394-1</a:t>
            </a:r>
            <a:endParaRPr lang="en-US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1819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31D805C1-1E9B-76CC-0FD0-789EC0532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877" r="8461" b="8948"/>
          <a:stretch/>
        </p:blipFill>
        <p:spPr>
          <a:xfrm>
            <a:off x="5968929" y="365125"/>
            <a:ext cx="6223071" cy="6127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95ABF-473F-75F6-89E9-410F7740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1A6AE-FFB6-BC09-EF85-5966B95B3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Riley.reed@wsu.edu</a:t>
            </a:r>
            <a:endParaRPr lang="en-US" dirty="0"/>
          </a:p>
          <a:p>
            <a:r>
              <a:rPr lang="en-US" b="0" i="0" dirty="0">
                <a:effectLst/>
                <a:latin typeface="-apple-system"/>
                <a:hlinkClick r:id="rId5"/>
              </a:rPr>
              <a:t>www.linkedin.com/in/rileymreed</a:t>
            </a:r>
            <a:r>
              <a:rPr lang="en-US" b="0" i="0" dirty="0">
                <a:effectLst/>
                <a:latin typeface="-apple-system"/>
              </a:rPr>
              <a:t> </a:t>
            </a:r>
            <a:endParaRPr lang="en-US" dirty="0"/>
          </a:p>
          <a:p>
            <a:r>
              <a:rPr lang="en-US" dirty="0"/>
              <a:t>Feedback survey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r>
              <a:rPr lang="en-US" dirty="0">
                <a:hlinkClick r:id="rId6"/>
              </a:rPr>
              <a:t>https://bugmanriley.com/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5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een plants&#10;&#10;Description automatically generated">
            <a:extLst>
              <a:ext uri="{FF2B5EF4-FFF2-40B4-BE49-F238E27FC236}">
                <a16:creationId xmlns:a16="http://schemas.microsoft.com/office/drawing/2014/main" id="{E77DBA3A-D895-2ED6-304C-DFEAC429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3A715-EED3-DE4B-D323-163450D4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production of hybrid vegetable seed relies on isolation between fields.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0B85A-CFE6-E71B-2AB7-F4AE1E6F7647}"/>
              </a:ext>
            </a:extLst>
          </p:cNvPr>
          <p:cNvSpPr txBox="1"/>
          <p:nvPr/>
        </p:nvSpPr>
        <p:spPr>
          <a:xfrm>
            <a:off x="10395857" y="6508750"/>
            <a:ext cx="1915886" cy="36933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Wohleb</a:t>
            </a:r>
            <a:r>
              <a:rPr lang="en-US" dirty="0"/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60649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6698-02F9-05AE-DDDA-97FDE8F7F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93" y="937189"/>
            <a:ext cx="3212691" cy="4983623"/>
          </a:xfrm>
        </p:spPr>
        <p:txBody>
          <a:bodyPr/>
          <a:lstStyle/>
          <a:p>
            <a:r>
              <a:rPr lang="en-US" dirty="0"/>
              <a:t>The foraging distance of honey bees depends on forage availability and quality.</a:t>
            </a:r>
          </a:p>
        </p:txBody>
      </p:sp>
      <p:pic>
        <p:nvPicPr>
          <p:cNvPr id="4" name="Picture 3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E5C9E84B-49A8-8DEE-693F-81843B488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5240" r="5910"/>
          <a:stretch/>
        </p:blipFill>
        <p:spPr>
          <a:xfrm>
            <a:off x="3686469" y="3836"/>
            <a:ext cx="8505531" cy="6854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424E95-D1AE-91C8-7519-7FB15FF6EEC3}"/>
              </a:ext>
            </a:extLst>
          </p:cNvPr>
          <p:cNvSpPr txBox="1"/>
          <p:nvPr/>
        </p:nvSpPr>
        <p:spPr>
          <a:xfrm>
            <a:off x="9906000" y="6334780"/>
            <a:ext cx="2286000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Visschner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Seeley 1982; Beekman and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Ratnieks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185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field of green grass&#10;&#10;Description automatically generated with medium confidence">
            <a:extLst>
              <a:ext uri="{FF2B5EF4-FFF2-40B4-BE49-F238E27FC236}">
                <a16:creationId xmlns:a16="http://schemas.microsoft.com/office/drawing/2014/main" id="{A8E7E2EC-7223-22CB-81DD-5916765A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6696" r="19037" b="37822"/>
          <a:stretch/>
        </p:blipFill>
        <p:spPr>
          <a:xfrm>
            <a:off x="0" y="1841500"/>
            <a:ext cx="12192000" cy="5016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0D4D0A-DB3C-8B09-B0DD-56252C767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poor conditions of a hybrid seed field forces bees to search for alternative forage.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2312F-8575-CC03-BF86-70D750E411B4}"/>
              </a:ext>
            </a:extLst>
          </p:cNvPr>
          <p:cNvSpPr txBox="1"/>
          <p:nvPr/>
        </p:nvSpPr>
        <p:spPr>
          <a:xfrm>
            <a:off x="10123717" y="6169709"/>
            <a:ext cx="2133599" cy="738664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Gaffney et al. 2011; </a:t>
            </a:r>
            <a:r>
              <a:rPr lang="en-US" sz="1400" dirty="0" err="1">
                <a:effectLst/>
                <a:ea typeface="Times New Roman" panose="02020603050405020304" pitchFamily="18" charset="0"/>
              </a:rPr>
              <a:t>Hendriksma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and Shafir 2016; </a:t>
            </a:r>
            <a:r>
              <a:rPr lang="en-US" sz="1400" dirty="0" err="1">
                <a:effectLst/>
                <a:ea typeface="Times New Roman" panose="02020603050405020304" pitchFamily="18" charset="0"/>
              </a:rPr>
              <a:t>Zarchin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et al.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3865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99137-F373-7B4C-077F-8E30B2A0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Kiwi growers in New Zealand also struggled to keeps bees on their crop.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BE4AC-5A14-E4B7-E099-B1B856164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796891"/>
            <a:ext cx="4953000" cy="4010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932849-C9A7-3B29-3D9F-42F6AC488034}"/>
              </a:ext>
            </a:extLst>
          </p:cNvPr>
          <p:cNvSpPr txBox="1"/>
          <p:nvPr/>
        </p:nvSpPr>
        <p:spPr>
          <a:xfrm>
            <a:off x="4945380" y="5913119"/>
            <a:ext cx="230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courtesy of Aldi</a:t>
            </a:r>
          </a:p>
        </p:txBody>
      </p:sp>
    </p:spTree>
    <p:extLst>
      <p:ext uri="{BB962C8B-B14F-4D97-AF65-F5344CB8AC3E}">
        <p14:creationId xmlns:p14="http://schemas.microsoft.com/office/powerpoint/2010/main" val="1062072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2F6A-0325-EA28-8501-AD40C6CC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sugar syrup increase the collection of kiwi pollen.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C7DBB39-CA3B-F7F7-B718-8E913C2E1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5" t="15326" r="26201" b="4134"/>
          <a:stretch/>
        </p:blipFill>
        <p:spPr>
          <a:xfrm>
            <a:off x="3360674" y="1611242"/>
            <a:ext cx="5470652" cy="5155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7B5FC3-981B-E10E-AD62-3C4373115E5A}"/>
              </a:ext>
            </a:extLst>
          </p:cNvPr>
          <p:cNvCxnSpPr>
            <a:cxnSpLocks/>
          </p:cNvCxnSpPr>
          <p:nvPr/>
        </p:nvCxnSpPr>
        <p:spPr>
          <a:xfrm>
            <a:off x="6776720" y="1838960"/>
            <a:ext cx="609600" cy="7010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64390E-8C6D-0793-60AE-529B28B6A31B}"/>
              </a:ext>
            </a:extLst>
          </p:cNvPr>
          <p:cNvSpPr txBox="1"/>
          <p:nvPr/>
        </p:nvSpPr>
        <p:spPr>
          <a:xfrm>
            <a:off x="5872480" y="1503680"/>
            <a:ext cx="174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Treatment groups switched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8F3E3-2B0C-1E26-C8D6-4AAC75FE71E4}"/>
              </a:ext>
            </a:extLst>
          </p:cNvPr>
          <p:cNvSpPr txBox="1"/>
          <p:nvPr/>
        </p:nvSpPr>
        <p:spPr>
          <a:xfrm>
            <a:off x="10535920" y="6428006"/>
            <a:ext cx="163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Goodwin, 1986</a:t>
            </a:r>
          </a:p>
        </p:txBody>
      </p:sp>
    </p:spTree>
    <p:extLst>
      <p:ext uri="{BB962C8B-B14F-4D97-AF65-F5344CB8AC3E}">
        <p14:creationId xmlns:p14="http://schemas.microsoft.com/office/powerpoint/2010/main" val="240119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31AD-6889-F106-6238-F75AE009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pollen substitute decreased the  collection of other pollen other plants.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5E52119-BA48-48E6-6A92-F5A39B12F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4" t="21334" r="27417" b="31703"/>
          <a:stretch/>
        </p:blipFill>
        <p:spPr>
          <a:xfrm>
            <a:off x="6096000" y="1978799"/>
            <a:ext cx="4323080" cy="4758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9338C-C6F2-C8EA-FFE3-DC7506A9D59D}"/>
              </a:ext>
            </a:extLst>
          </p:cNvPr>
          <p:cNvSpPr txBox="1"/>
          <p:nvPr/>
        </p:nvSpPr>
        <p:spPr>
          <a:xfrm>
            <a:off x="10137950" y="6446520"/>
            <a:ext cx="2204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Goodwin et al., 1994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8D400C4-0CAF-9CA1-3222-CA082D134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19730" r="50929" b="43642"/>
          <a:stretch/>
        </p:blipFill>
        <p:spPr>
          <a:xfrm>
            <a:off x="1209934" y="1978799"/>
            <a:ext cx="4886066" cy="434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2C954-CEB6-2829-B47E-D708FADE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3845"/>
            <a:ext cx="7147560" cy="3063875"/>
          </a:xfrm>
        </p:spPr>
        <p:txBody>
          <a:bodyPr>
            <a:normAutofit/>
          </a:bodyPr>
          <a:lstStyle/>
          <a:p>
            <a:r>
              <a:rPr lang="en-US" dirty="0"/>
              <a:t>Hypothesis: Providing supplemental in-hive feeding will remove their need to forage at longer distances.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75E15-2DAA-BFFA-FB2E-4193D3A08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1"/>
          <a:stretch/>
        </p:blipFill>
        <p:spPr>
          <a:xfrm>
            <a:off x="7635240" y="22198"/>
            <a:ext cx="4556760" cy="68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9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4B7A-CE20-1262-C0C0-10ED7FA9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Colonies were fed sugar syrup and pollen substitute each week during carrot pollination.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3F163-052D-07C9-EACB-56C66E591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DEFD8-A58B-13A5-8CCC-0A62D67DC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1"/>
          <a:stretch/>
        </p:blipFill>
        <p:spPr>
          <a:xfrm rot="5400000">
            <a:off x="5908661" y="626175"/>
            <a:ext cx="5022877" cy="7543800"/>
          </a:xfrm>
          <a:prstGeom prst="rect">
            <a:avLst/>
          </a:prstGeom>
        </p:spPr>
      </p:pic>
      <p:pic>
        <p:nvPicPr>
          <p:cNvPr id="5" name="Picture 4" descr="A large container on a cart&#10;&#10;Description automatically generated">
            <a:extLst>
              <a:ext uri="{FF2B5EF4-FFF2-40B4-BE49-F238E27FC236}">
                <a16:creationId xmlns:a16="http://schemas.microsoft.com/office/drawing/2014/main" id="{A1E296C7-E438-2CA4-11E7-FDE8912B1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4259" r="27778" b="19259"/>
          <a:stretch/>
        </p:blipFill>
        <p:spPr>
          <a:xfrm>
            <a:off x="0" y="1886636"/>
            <a:ext cx="46482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3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7669</TotalTime>
  <Words>1181</Words>
  <Application>Microsoft Office PowerPoint</Application>
  <PresentationFormat>Widescreen</PresentationFormat>
  <Paragraphs>74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-apple-system</vt:lpstr>
      <vt:lpstr>Aptos</vt:lpstr>
      <vt:lpstr>Aptos Display</vt:lpstr>
      <vt:lpstr>Arial</vt:lpstr>
      <vt:lpstr>Calibri</vt:lpstr>
      <vt:lpstr>Times New Roman</vt:lpstr>
      <vt:lpstr>Wingdings</vt:lpstr>
      <vt:lpstr>Office Theme</vt:lpstr>
      <vt:lpstr>The impact of supplemental feeding on honey bee foraging habits in carrot seed.</vt:lpstr>
      <vt:lpstr>The production of hybrid vegetable seed relies on isolation between fields.</vt:lpstr>
      <vt:lpstr>The foraging distance of honey bees depends on forage availability and quality.</vt:lpstr>
      <vt:lpstr>The poor conditions of a hybrid seed field forces bees to search for alternative forage.</vt:lpstr>
      <vt:lpstr>Kiwi growers in New Zealand also struggled to keeps bees on their crop.</vt:lpstr>
      <vt:lpstr>Feeding sugar syrup increase the collection of kiwi pollen.</vt:lpstr>
      <vt:lpstr>Feeding pollen substitute decreased the  collection of other pollen other plants.</vt:lpstr>
      <vt:lpstr>Hypothesis: Providing supplemental in-hive feeding will remove their need to forage at longer distances.</vt:lpstr>
      <vt:lpstr>Colonies were fed sugar syrup and pollen substitute each week during carrot pollination.</vt:lpstr>
      <vt:lpstr>Feeding during carrot pollination did not significantly impact pollen diversity.</vt:lpstr>
      <vt:lpstr>In 2024, feeding began during almond pollination.</vt:lpstr>
      <vt:lpstr>Feeding had no significant impact on activity.</vt:lpstr>
      <vt:lpstr>The design of our observation hives prevented us from recording waggle dances</vt:lpstr>
      <vt:lpstr>Feeding had no significant effect on the amount of pollen collected by colonies.</vt:lpstr>
      <vt:lpstr>Feeding had no significant impact on the diversity of pollen collected by foragers.</vt:lpstr>
      <vt:lpstr>In-hive feeding did not decrease foraging distance, but increasing food stores might.</vt:lpstr>
      <vt:lpstr>Thanks </vt:lpstr>
      <vt:lpstr>References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Reed, Riley Morgan</dc:creator>
  <cp:lastModifiedBy>Reed, Riley Morgan</cp:lastModifiedBy>
  <cp:revision>3</cp:revision>
  <dcterms:created xsi:type="dcterms:W3CDTF">2024-11-09T11:08:04Z</dcterms:created>
  <dcterms:modified xsi:type="dcterms:W3CDTF">2025-01-10T03:35:12Z</dcterms:modified>
</cp:coreProperties>
</file>